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9"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8E1198B-2C11-4FCC-961C-0023100E8CB9}">
          <p14:sldIdLst>
            <p14:sldId id="256"/>
            <p14:sldId id="257"/>
            <p14:sldId id="258"/>
            <p14:sldId id="259"/>
            <p14:sldId id="260"/>
            <p14:sldId id="261"/>
            <p14:sldId id="262"/>
            <p14:sldId id="263"/>
            <p14:sldId id="265"/>
            <p14:sldId id="264"/>
            <p14:sldId id="266"/>
            <p14:sldId id="267"/>
            <p14:sldId id="268"/>
            <p14:sldId id="269"/>
            <p14:sldId id="270"/>
            <p14:sldId id="271"/>
            <p14:sldId id="272"/>
            <p14:sldId id="273"/>
            <p14:sldId id="274"/>
            <p14:sldId id="275"/>
            <p14:sldId id="276"/>
            <p14:sldId id="277"/>
            <p14:sldId id="278"/>
            <p14:sldId id="279"/>
            <p14:sldId id="280"/>
            <p14:sldId id="281"/>
            <p14:sldId id="28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12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90852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08149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68180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6610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69376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t>10/10/2019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33554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A87A34-81AB-432B-8DAE-1953F412C126}" type="datetimeFigureOut">
              <a:rPr lang="en-US" smtClean="0"/>
              <a:t>10/10/2019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2449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t>10/10/2019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9056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95375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74850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96140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8A87A34-81AB-432B-8DAE-1953F412C126}" type="datetimeFigureOut">
              <a:rPr lang="en-US" smtClean="0"/>
              <a:pPr/>
              <a:t>10/10/2019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9703080"/>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Computer Based Information Systems (</a:t>
            </a:r>
            <a:r>
              <a:rPr lang="en-US" b="1" dirty="0"/>
              <a:t>CBIS</a:t>
            </a:r>
            <a:r>
              <a:rPr lang="en-US" dirty="0"/>
              <a: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14370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CBIS</a:t>
            </a:r>
            <a:endParaRPr lang="en-US" dirty="0"/>
          </a:p>
        </p:txBody>
      </p:sp>
      <p:sp>
        <p:nvSpPr>
          <p:cNvPr id="3" name="Content Placeholder 2"/>
          <p:cNvSpPr>
            <a:spLocks noGrp="1"/>
          </p:cNvSpPr>
          <p:nvPr>
            <p:ph idx="1"/>
          </p:nvPr>
        </p:nvSpPr>
        <p:spPr/>
        <p:txBody>
          <a:bodyPr/>
          <a:lstStyle/>
          <a:p>
            <a:r>
              <a:rPr lang="en-US" smtClean="0"/>
              <a:t>HARDWARE</a:t>
            </a:r>
          </a:p>
          <a:p>
            <a:pPr lvl="1"/>
            <a:r>
              <a:rPr lang="en-US" smtClean="0"/>
              <a:t>The </a:t>
            </a:r>
            <a:r>
              <a:rPr lang="en-US" dirty="0" smtClean="0"/>
              <a:t>term hardware refers to machinery. </a:t>
            </a:r>
          </a:p>
          <a:p>
            <a:pPr lvl="1" algn="just"/>
            <a:r>
              <a:rPr lang="en-US" dirty="0" smtClean="0"/>
              <a:t>This category includes the computer itself, which is often referred to as the central processing unit (CPU), and all of its support equipment. </a:t>
            </a:r>
          </a:p>
          <a:p>
            <a:pPr lvl="1"/>
            <a:r>
              <a:rPr lang="en-US" dirty="0" smtClean="0"/>
              <a:t>Among the support equipment are input and output devices, storage devices and communications devices.</a:t>
            </a:r>
            <a:endParaRPr lang="en-US" dirty="0"/>
          </a:p>
        </p:txBody>
      </p:sp>
    </p:spTree>
    <p:extLst>
      <p:ext uri="{BB962C8B-B14F-4D97-AF65-F5344CB8AC3E}">
        <p14:creationId xmlns:p14="http://schemas.microsoft.com/office/powerpoint/2010/main" val="3829761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CBIS</a:t>
            </a:r>
            <a:endParaRPr lang="en-US" dirty="0"/>
          </a:p>
        </p:txBody>
      </p:sp>
      <p:sp>
        <p:nvSpPr>
          <p:cNvPr id="3" name="Content Placeholder 2"/>
          <p:cNvSpPr>
            <a:spLocks noGrp="1"/>
          </p:cNvSpPr>
          <p:nvPr>
            <p:ph idx="1"/>
          </p:nvPr>
        </p:nvSpPr>
        <p:spPr/>
        <p:txBody>
          <a:bodyPr/>
          <a:lstStyle/>
          <a:p>
            <a:pPr algn="just"/>
            <a:r>
              <a:rPr lang="en-US" smtClean="0"/>
              <a:t>SOFTWARE</a:t>
            </a:r>
            <a:endParaRPr lang="en-US" dirty="0" smtClean="0"/>
          </a:p>
          <a:p>
            <a:pPr algn="just"/>
            <a:r>
              <a:rPr lang="en-US" dirty="0" smtClean="0"/>
              <a:t>The term software refers to computer programs and the manuals (if any) that support them. </a:t>
            </a:r>
          </a:p>
          <a:p>
            <a:pPr algn="just"/>
            <a:r>
              <a:rPr lang="en-US" dirty="0" smtClean="0"/>
              <a:t>Computer programs are machine-readable instructions that direct the circuitry within the hardware parts of the Computer Based Information System (CBIS) to function in ways that produce useful information from data. </a:t>
            </a:r>
          </a:p>
          <a:p>
            <a:pPr algn="just"/>
            <a:r>
              <a:rPr lang="en-US" dirty="0" smtClean="0"/>
              <a:t>Programs are generally stored on some input / output medium often a disk or tape.</a:t>
            </a:r>
            <a:endParaRPr lang="en-US" dirty="0"/>
          </a:p>
        </p:txBody>
      </p:sp>
    </p:spTree>
    <p:extLst>
      <p:ext uri="{BB962C8B-B14F-4D97-AF65-F5344CB8AC3E}">
        <p14:creationId xmlns:p14="http://schemas.microsoft.com/office/powerpoint/2010/main" val="3289566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CBIS</a:t>
            </a:r>
            <a:endParaRPr lang="en-US" dirty="0"/>
          </a:p>
        </p:txBody>
      </p:sp>
      <p:sp>
        <p:nvSpPr>
          <p:cNvPr id="3" name="Content Placeholder 2"/>
          <p:cNvSpPr>
            <a:spLocks noGrp="1"/>
          </p:cNvSpPr>
          <p:nvPr>
            <p:ph idx="1"/>
          </p:nvPr>
        </p:nvSpPr>
        <p:spPr/>
        <p:txBody>
          <a:bodyPr/>
          <a:lstStyle/>
          <a:p>
            <a:r>
              <a:rPr lang="en-US" smtClean="0"/>
              <a:t>DATA</a:t>
            </a:r>
          </a:p>
          <a:p>
            <a:r>
              <a:rPr lang="en-US" smtClean="0"/>
              <a:t>Data </a:t>
            </a:r>
            <a:r>
              <a:rPr lang="en-US" dirty="0" smtClean="0"/>
              <a:t>are facts that are used by program to produce useful information. </a:t>
            </a:r>
          </a:p>
          <a:p>
            <a:pPr algn="just"/>
            <a:r>
              <a:rPr lang="en-US" dirty="0" smtClean="0"/>
              <a:t>Like programs, data are generally stored in machine readable form on disk or tape until the computer needs them. </a:t>
            </a:r>
          </a:p>
          <a:p>
            <a:pPr algn="just"/>
            <a:r>
              <a:rPr lang="en-US" dirty="0" smtClean="0"/>
              <a:t>It may be consist of numbers, characters, symbols or picture.</a:t>
            </a:r>
            <a:endParaRPr lang="en-US" dirty="0"/>
          </a:p>
        </p:txBody>
      </p:sp>
    </p:spTree>
    <p:extLst>
      <p:ext uri="{BB962C8B-B14F-4D97-AF65-F5344CB8AC3E}">
        <p14:creationId xmlns:p14="http://schemas.microsoft.com/office/powerpoint/2010/main" val="3051030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CBIS</a:t>
            </a:r>
            <a:endParaRPr lang="en-US" dirty="0"/>
          </a:p>
        </p:txBody>
      </p:sp>
      <p:sp>
        <p:nvSpPr>
          <p:cNvPr id="3" name="Content Placeholder 2"/>
          <p:cNvSpPr>
            <a:spLocks noGrp="1"/>
          </p:cNvSpPr>
          <p:nvPr>
            <p:ph idx="1"/>
          </p:nvPr>
        </p:nvSpPr>
        <p:spPr/>
        <p:txBody>
          <a:bodyPr/>
          <a:lstStyle/>
          <a:p>
            <a:pPr algn="just"/>
            <a:r>
              <a:rPr lang="en-US" smtClean="0"/>
              <a:t>PROCEDURES</a:t>
            </a:r>
            <a:endParaRPr lang="en-US" dirty="0" smtClean="0"/>
          </a:p>
          <a:p>
            <a:r>
              <a:rPr lang="en-US" dirty="0" smtClean="0"/>
              <a:t>Procedures are the policies that govern the operation of a computer system. </a:t>
            </a:r>
          </a:p>
          <a:p>
            <a:pPr algn="just"/>
            <a:r>
              <a:rPr lang="en-US" dirty="0" smtClean="0"/>
              <a:t>“Procedures are to people what software is to hardware” is a common analogy that is used to illustrate the role of procedures in a CBIS.</a:t>
            </a:r>
            <a:endParaRPr lang="en-US" dirty="0"/>
          </a:p>
        </p:txBody>
      </p:sp>
    </p:spTree>
    <p:extLst>
      <p:ext uri="{BB962C8B-B14F-4D97-AF65-F5344CB8AC3E}">
        <p14:creationId xmlns:p14="http://schemas.microsoft.com/office/powerpoint/2010/main" val="1942977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CBIS</a:t>
            </a:r>
            <a:endParaRPr lang="en-US" dirty="0"/>
          </a:p>
        </p:txBody>
      </p:sp>
      <p:sp>
        <p:nvSpPr>
          <p:cNvPr id="3" name="Content Placeholder 2"/>
          <p:cNvSpPr>
            <a:spLocks noGrp="1"/>
          </p:cNvSpPr>
          <p:nvPr>
            <p:ph idx="1"/>
          </p:nvPr>
        </p:nvSpPr>
        <p:spPr/>
        <p:txBody>
          <a:bodyPr/>
          <a:lstStyle/>
          <a:p>
            <a:r>
              <a:rPr lang="en-US" dirty="0" smtClean="0"/>
              <a:t>PEOPLE </a:t>
            </a:r>
          </a:p>
          <a:p>
            <a:r>
              <a:rPr lang="en-US" dirty="0" smtClean="0"/>
              <a:t>People are required for the operation of all information system. </a:t>
            </a:r>
          </a:p>
          <a:p>
            <a:pPr algn="just"/>
            <a:r>
              <a:rPr lang="en-US" dirty="0" smtClean="0"/>
              <a:t>Every Computer Based Information System (CBIS) needs people if it is to be useful. </a:t>
            </a:r>
          </a:p>
          <a:p>
            <a:pPr algn="just"/>
            <a:r>
              <a:rPr lang="en-US" dirty="0" smtClean="0"/>
              <a:t>Often the most over-looked element of the CBIS is the people. probably the components that most influence the success or failure of information system.</a:t>
            </a:r>
            <a:endParaRPr lang="en-US" dirty="0"/>
          </a:p>
        </p:txBody>
      </p:sp>
    </p:spTree>
    <p:extLst>
      <p:ext uri="{BB962C8B-B14F-4D97-AF65-F5344CB8AC3E}">
        <p14:creationId xmlns:p14="http://schemas.microsoft.com/office/powerpoint/2010/main" val="3121020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mtClean="0"/>
              <a:t>TELECOMMUNICATIONS </a:t>
            </a:r>
            <a:endParaRPr lang="en-US" dirty="0" smtClean="0"/>
          </a:p>
        </p:txBody>
      </p:sp>
      <p:sp>
        <p:nvSpPr>
          <p:cNvPr id="3" name="Content Placeholder 2"/>
          <p:cNvSpPr>
            <a:spLocks noGrp="1"/>
          </p:cNvSpPr>
          <p:nvPr>
            <p:ph idx="1"/>
          </p:nvPr>
        </p:nvSpPr>
        <p:spPr/>
        <p:txBody>
          <a:bodyPr/>
          <a:lstStyle/>
          <a:p>
            <a:pPr algn="just"/>
            <a:r>
              <a:rPr lang="en-US" smtClean="0"/>
              <a:t>Electronic </a:t>
            </a:r>
            <a:r>
              <a:rPr lang="en-US" dirty="0" smtClean="0"/>
              <a:t>transmission of signals for communications and enables organizations to link computer systems into effective networks.</a:t>
            </a:r>
          </a:p>
          <a:p>
            <a:pPr algn="just"/>
            <a:r>
              <a:rPr lang="en-US" dirty="0" smtClean="0"/>
              <a:t>Strategic Use Of Information Technology </a:t>
            </a:r>
          </a:p>
          <a:p>
            <a:pPr lvl="1" algn="just"/>
            <a:r>
              <a:rPr lang="en-US" dirty="0" smtClean="0"/>
              <a:t>The role of information and information systems has changed dramatically in the past last twenty years. </a:t>
            </a:r>
          </a:p>
          <a:p>
            <a:pPr lvl="1" algn="just"/>
            <a:r>
              <a:rPr lang="en-US" dirty="0" smtClean="0"/>
              <a:t>The adoption of computer based information systems have strategic consequence for organizations.</a:t>
            </a:r>
          </a:p>
          <a:p>
            <a:pPr lvl="1" algn="just"/>
            <a:r>
              <a:rPr lang="en-US" dirty="0" smtClean="0"/>
              <a:t>The information systems perform four major roles in an organization: support of business operations, support of management decision making, support of management control and support of strategic organizational advantages</a:t>
            </a:r>
            <a:r>
              <a:rPr lang="en-US" smtClean="0"/>
              <a:t>. </a:t>
            </a:r>
            <a:endParaRPr lang="en-US" dirty="0" smtClean="0"/>
          </a:p>
        </p:txBody>
      </p:sp>
    </p:spTree>
    <p:extLst>
      <p:ext uri="{BB962C8B-B14F-4D97-AF65-F5344CB8AC3E}">
        <p14:creationId xmlns:p14="http://schemas.microsoft.com/office/powerpoint/2010/main" val="1034958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Types of Computer Based Information Systems</a:t>
            </a:r>
            <a:endParaRPr lang="en-US"/>
          </a:p>
        </p:txBody>
      </p:sp>
      <p:sp>
        <p:nvSpPr>
          <p:cNvPr id="3" name="Content Placeholder 2"/>
          <p:cNvSpPr>
            <a:spLocks noGrp="1"/>
          </p:cNvSpPr>
          <p:nvPr>
            <p:ph idx="1"/>
          </p:nvPr>
        </p:nvSpPr>
        <p:spPr/>
        <p:txBody>
          <a:bodyPr/>
          <a:lstStyle/>
          <a:p>
            <a:r>
              <a:rPr lang="en-US" smtClean="0"/>
              <a:t>Management Support System</a:t>
            </a:r>
          </a:p>
          <a:p>
            <a:pPr lvl="1"/>
            <a:r>
              <a:rPr lang="en-US" smtClean="0"/>
              <a:t>Management Information System </a:t>
            </a:r>
          </a:p>
          <a:p>
            <a:pPr lvl="1"/>
            <a:r>
              <a:rPr lang="en-US" smtClean="0"/>
              <a:t>Decision Support Systems </a:t>
            </a:r>
          </a:p>
          <a:p>
            <a:pPr lvl="1"/>
            <a:r>
              <a:rPr lang="en-US" smtClean="0"/>
              <a:t>Executive support system </a:t>
            </a:r>
          </a:p>
          <a:p>
            <a:r>
              <a:rPr lang="en-US" smtClean="0"/>
              <a:t>Expert System</a:t>
            </a:r>
          </a:p>
          <a:p>
            <a:r>
              <a:rPr lang="en-US" smtClean="0"/>
              <a:t>Transaction Processing Systems </a:t>
            </a:r>
          </a:p>
          <a:p>
            <a:r>
              <a:rPr lang="en-US" smtClean="0"/>
              <a:t>Office Automation Systems </a:t>
            </a:r>
          </a:p>
          <a:p>
            <a:r>
              <a:rPr lang="en-US" smtClean="0"/>
              <a:t>Accounting Information System</a:t>
            </a:r>
            <a:endParaRPr lang="en-US"/>
          </a:p>
        </p:txBody>
      </p:sp>
    </p:spTree>
    <p:extLst>
      <p:ext uri="{BB962C8B-B14F-4D97-AF65-F5344CB8AC3E}">
        <p14:creationId xmlns:p14="http://schemas.microsoft.com/office/powerpoint/2010/main" val="2429622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Expert System</a:t>
            </a:r>
            <a:endParaRPr lang="en-US"/>
          </a:p>
        </p:txBody>
      </p:sp>
      <p:sp>
        <p:nvSpPr>
          <p:cNvPr id="3" name="Content Placeholder 2"/>
          <p:cNvSpPr>
            <a:spLocks noGrp="1"/>
          </p:cNvSpPr>
          <p:nvPr>
            <p:ph idx="1"/>
          </p:nvPr>
        </p:nvSpPr>
        <p:spPr/>
        <p:txBody>
          <a:bodyPr/>
          <a:lstStyle/>
          <a:p>
            <a:r>
              <a:rPr lang="en-US" smtClean="0"/>
              <a:t>An expert system is an information system that captures and stores the knowledge of human experts and then imitates human reasoning and decision making. </a:t>
            </a:r>
          </a:p>
          <a:p>
            <a:r>
              <a:rPr lang="en-US" smtClean="0"/>
              <a:t>Expert system consist of two main components: </a:t>
            </a:r>
          </a:p>
          <a:p>
            <a:pPr lvl="1"/>
            <a:r>
              <a:rPr lang="en-US" smtClean="0"/>
              <a:t>Knowledge Base: It is a database that contains facts provided by a human expert and rules used by the expert system to make decision. </a:t>
            </a:r>
          </a:p>
          <a:p>
            <a:pPr lvl="1"/>
            <a:r>
              <a:rPr lang="en-US" smtClean="0"/>
              <a:t>Inference Engine: It is a software program that applies the rules to data stored in the knowledge base to reach decision.</a:t>
            </a:r>
            <a:endParaRPr lang="en-US"/>
          </a:p>
        </p:txBody>
      </p:sp>
    </p:spTree>
    <p:extLst>
      <p:ext uri="{BB962C8B-B14F-4D97-AF65-F5344CB8AC3E}">
        <p14:creationId xmlns:p14="http://schemas.microsoft.com/office/powerpoint/2010/main" val="3957937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Management Support System</a:t>
            </a:r>
            <a:endParaRPr lang="en-US"/>
          </a:p>
        </p:txBody>
      </p:sp>
      <p:sp>
        <p:nvSpPr>
          <p:cNvPr id="3" name="Content Placeholder 2"/>
          <p:cNvSpPr>
            <a:spLocks noGrp="1"/>
          </p:cNvSpPr>
          <p:nvPr>
            <p:ph idx="1"/>
          </p:nvPr>
        </p:nvSpPr>
        <p:spPr/>
        <p:txBody>
          <a:bodyPr/>
          <a:lstStyle/>
          <a:p>
            <a:r>
              <a:rPr lang="en-US" smtClean="0"/>
              <a:t>There are three generic kinds of management support systems:</a:t>
            </a:r>
          </a:p>
          <a:p>
            <a:pPr lvl="1"/>
            <a:r>
              <a:rPr lang="en-US" smtClean="0"/>
              <a:t> Management information systems </a:t>
            </a:r>
          </a:p>
          <a:p>
            <a:pPr lvl="1"/>
            <a:r>
              <a:rPr lang="en-US" smtClean="0"/>
              <a:t>Decision support systems </a:t>
            </a:r>
          </a:p>
          <a:p>
            <a:pPr lvl="1"/>
            <a:r>
              <a:rPr lang="en-US" smtClean="0"/>
              <a:t>Executive support systems</a:t>
            </a:r>
            <a:endParaRPr lang="en-US"/>
          </a:p>
        </p:txBody>
      </p:sp>
    </p:spTree>
    <p:extLst>
      <p:ext uri="{BB962C8B-B14F-4D97-AF65-F5344CB8AC3E}">
        <p14:creationId xmlns:p14="http://schemas.microsoft.com/office/powerpoint/2010/main" val="977668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MANAGEMENT INFORMATION SYSTEM</a:t>
            </a:r>
            <a:endParaRPr lang="en-US"/>
          </a:p>
        </p:txBody>
      </p:sp>
      <p:sp>
        <p:nvSpPr>
          <p:cNvPr id="3" name="Content Placeholder 2"/>
          <p:cNvSpPr>
            <a:spLocks noGrp="1"/>
          </p:cNvSpPr>
          <p:nvPr>
            <p:ph idx="1"/>
          </p:nvPr>
        </p:nvSpPr>
        <p:spPr/>
        <p:txBody>
          <a:bodyPr/>
          <a:lstStyle/>
          <a:p>
            <a:pPr algn="just"/>
            <a:r>
              <a:rPr lang="en-US" smtClean="0"/>
              <a:t>Data processing by computers has been extremely effective because of several reasons. </a:t>
            </a:r>
          </a:p>
          <a:p>
            <a:pPr algn="just"/>
            <a:r>
              <a:rPr lang="en-US" smtClean="0"/>
              <a:t>The main reason being that huge amount of data relating to accounts and other transactions can be processed very quickly. </a:t>
            </a:r>
          </a:p>
          <a:p>
            <a:pPr algn="just"/>
            <a:r>
              <a:rPr lang="en-US" smtClean="0"/>
              <a:t>MIS are more concerned with management function. </a:t>
            </a:r>
          </a:p>
          <a:p>
            <a:pPr algn="just"/>
            <a:r>
              <a:rPr lang="en-US" smtClean="0"/>
              <a:t>MIS can be described as information system that can provide all levels of management with information essential to the running of smooth business. </a:t>
            </a:r>
          </a:p>
          <a:p>
            <a:pPr algn="just"/>
            <a:r>
              <a:rPr lang="en-US" smtClean="0"/>
              <a:t>A management information system is an information system that generates accurate, timely and organized information for decision making.</a:t>
            </a:r>
            <a:endParaRPr lang="en-US"/>
          </a:p>
        </p:txBody>
      </p:sp>
    </p:spTree>
    <p:extLst>
      <p:ext uri="{BB962C8B-B14F-4D97-AF65-F5344CB8AC3E}">
        <p14:creationId xmlns:p14="http://schemas.microsoft.com/office/powerpoint/2010/main" val="1594241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lgn="just"/>
            <a:r>
              <a:rPr lang="en-US" dirty="0" smtClean="0"/>
              <a:t>CBIS </a:t>
            </a:r>
            <a:r>
              <a:rPr lang="en-US" dirty="0"/>
              <a:t>is a data processing system into a high-quality information and can be used as tools that support decision-making, coordination and control as well as visualization and analysis. </a:t>
            </a:r>
            <a:endParaRPr lang="en-US" dirty="0" smtClean="0"/>
          </a:p>
          <a:p>
            <a:pPr algn="just"/>
            <a:r>
              <a:rPr lang="en-US" dirty="0" smtClean="0"/>
              <a:t>Some </a:t>
            </a:r>
            <a:r>
              <a:rPr lang="en-US" dirty="0"/>
              <a:t>terms related to CBIS </a:t>
            </a:r>
            <a:r>
              <a:rPr lang="en-US" dirty="0" smtClean="0"/>
              <a:t>include:</a:t>
            </a:r>
          </a:p>
          <a:p>
            <a:pPr algn="just"/>
            <a:r>
              <a:rPr lang="en-US" dirty="0" smtClean="0"/>
              <a:t>DATA </a:t>
            </a:r>
          </a:p>
          <a:p>
            <a:pPr algn="just"/>
            <a:r>
              <a:rPr lang="en-US" dirty="0" smtClean="0"/>
              <a:t>INFORMATION </a:t>
            </a:r>
          </a:p>
          <a:p>
            <a:pPr algn="just"/>
            <a:r>
              <a:rPr lang="en-US" dirty="0" smtClean="0"/>
              <a:t>SYSTEMS</a:t>
            </a:r>
          </a:p>
          <a:p>
            <a:pPr algn="just"/>
            <a:r>
              <a:rPr lang="en-US" dirty="0" smtClean="0"/>
              <a:t>INFORMATION SYSTEMS</a:t>
            </a:r>
          </a:p>
          <a:p>
            <a:pPr algn="just"/>
            <a:r>
              <a:rPr lang="en-US" dirty="0" smtClean="0"/>
              <a:t>COMPUTER BASE  </a:t>
            </a:r>
            <a:endParaRPr lang="en-US" dirty="0"/>
          </a:p>
        </p:txBody>
      </p:sp>
    </p:spTree>
    <p:extLst>
      <p:ext uri="{BB962C8B-B14F-4D97-AF65-F5344CB8AC3E}">
        <p14:creationId xmlns:p14="http://schemas.microsoft.com/office/powerpoint/2010/main" val="28978087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smtClean="0"/>
              <a:t>The information can be used by managers and other users to make decision and solve problems. </a:t>
            </a:r>
          </a:p>
          <a:p>
            <a:pPr algn="just"/>
            <a:r>
              <a:rPr lang="en-US" smtClean="0"/>
              <a:t>This information is used by related management information system to produce reports of daily sales activities and prepare list of customers with due account balance. </a:t>
            </a:r>
          </a:p>
          <a:p>
            <a:pPr marL="0" indent="0" algn="just">
              <a:buNone/>
            </a:pPr>
            <a:r>
              <a:rPr lang="en-US" smtClean="0"/>
              <a:t>EXAMPLES: </a:t>
            </a:r>
          </a:p>
          <a:p>
            <a:pPr lvl="1" algn="just"/>
            <a:r>
              <a:rPr lang="en-US" smtClean="0"/>
              <a:t>Sales management</a:t>
            </a:r>
          </a:p>
          <a:p>
            <a:pPr lvl="1" algn="just"/>
            <a:r>
              <a:rPr lang="en-US" smtClean="0"/>
              <a:t>Inventory control </a:t>
            </a:r>
          </a:p>
          <a:p>
            <a:pPr lvl="1" algn="just"/>
            <a:r>
              <a:rPr lang="en-US" smtClean="0"/>
              <a:t>Capital investment analysis</a:t>
            </a:r>
            <a:endParaRPr lang="en-US"/>
          </a:p>
        </p:txBody>
      </p:sp>
    </p:spTree>
    <p:extLst>
      <p:ext uri="{BB962C8B-B14F-4D97-AF65-F5344CB8AC3E}">
        <p14:creationId xmlns:p14="http://schemas.microsoft.com/office/powerpoint/2010/main" val="1629342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DECISION SUPPORT SYSTEM</a:t>
            </a:r>
            <a:endParaRPr lang="en-US"/>
          </a:p>
        </p:txBody>
      </p:sp>
      <p:sp>
        <p:nvSpPr>
          <p:cNvPr id="3" name="Content Placeholder 2"/>
          <p:cNvSpPr>
            <a:spLocks noGrp="1"/>
          </p:cNvSpPr>
          <p:nvPr>
            <p:ph idx="1"/>
          </p:nvPr>
        </p:nvSpPr>
        <p:spPr/>
        <p:txBody>
          <a:bodyPr/>
          <a:lstStyle/>
          <a:p>
            <a:pPr algn="just"/>
            <a:r>
              <a:rPr lang="en-US" smtClean="0"/>
              <a:t>A decision support system helps users to analyze the information and make decision. </a:t>
            </a:r>
          </a:p>
          <a:p>
            <a:pPr algn="just"/>
            <a:r>
              <a:rPr lang="en-US"/>
              <a:t> </a:t>
            </a:r>
            <a:r>
              <a:rPr lang="en-US" smtClean="0"/>
              <a:t>Decision support system may include data from internal source (TPS,MIS) or external source. </a:t>
            </a:r>
          </a:p>
          <a:p>
            <a:pPr algn="just"/>
            <a:r>
              <a:rPr lang="en-US" smtClean="0"/>
              <a:t>Decision makers use Decision Support System to design decision models. </a:t>
            </a:r>
          </a:p>
          <a:p>
            <a:pPr algn="just"/>
            <a:r>
              <a:rPr lang="en-US" smtClean="0"/>
              <a:t>Decision model is a numerical representation of a realistic situation such as cash flow model of a business that shows how income adds to cash accounts and how expense deplete accounts.</a:t>
            </a:r>
            <a:endParaRPr lang="en-US"/>
          </a:p>
        </p:txBody>
      </p:sp>
    </p:spTree>
    <p:extLst>
      <p:ext uri="{BB962C8B-B14F-4D97-AF65-F5344CB8AC3E}">
        <p14:creationId xmlns:p14="http://schemas.microsoft.com/office/powerpoint/2010/main" val="19365654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mtClean="0"/>
              <a:t>COMPONENTS OF DSS</a:t>
            </a:r>
          </a:p>
          <a:p>
            <a:pPr lvl="1"/>
            <a:r>
              <a:rPr lang="en-US" smtClean="0"/>
              <a:t>Inputs</a:t>
            </a:r>
          </a:p>
          <a:p>
            <a:pPr lvl="1"/>
            <a:r>
              <a:rPr lang="en-US" smtClean="0"/>
              <a:t>User knowledge and Expertise </a:t>
            </a:r>
          </a:p>
          <a:p>
            <a:pPr lvl="1"/>
            <a:r>
              <a:rPr lang="en-US" smtClean="0"/>
              <a:t>Outputs </a:t>
            </a:r>
          </a:p>
          <a:p>
            <a:pPr lvl="1"/>
            <a:r>
              <a:rPr lang="en-US" smtClean="0"/>
              <a:t>Decision </a:t>
            </a:r>
          </a:p>
          <a:p>
            <a:pPr lvl="1"/>
            <a:r>
              <a:rPr lang="en-US" smtClean="0"/>
              <a:t>Example: Analyzing the effects of events such as strikes, rising interest rates, etc.</a:t>
            </a:r>
            <a:endParaRPr lang="en-US"/>
          </a:p>
        </p:txBody>
      </p:sp>
    </p:spTree>
    <p:extLst>
      <p:ext uri="{BB962C8B-B14F-4D97-AF65-F5344CB8AC3E}">
        <p14:creationId xmlns:p14="http://schemas.microsoft.com/office/powerpoint/2010/main" val="2109224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Executive support system</a:t>
            </a:r>
            <a:endParaRPr lang="en-US"/>
          </a:p>
        </p:txBody>
      </p:sp>
      <p:sp>
        <p:nvSpPr>
          <p:cNvPr id="3" name="Content Placeholder 2"/>
          <p:cNvSpPr>
            <a:spLocks noGrp="1"/>
          </p:cNvSpPr>
          <p:nvPr>
            <p:ph idx="1"/>
          </p:nvPr>
        </p:nvSpPr>
        <p:spPr/>
        <p:txBody>
          <a:bodyPr/>
          <a:lstStyle/>
          <a:p>
            <a:pPr algn="just"/>
            <a:r>
              <a:rPr lang="en-US" smtClean="0"/>
              <a:t>An executive information system (EIS), also known as an executive support system (ESS) is a type of management information system that facilitates and supports senior executive information and decisionmaking needs. </a:t>
            </a:r>
          </a:p>
          <a:p>
            <a:pPr algn="just"/>
            <a:r>
              <a:rPr lang="en-US" smtClean="0"/>
              <a:t>It provides easy access to internal and external information relevant to organizational goals. </a:t>
            </a:r>
          </a:p>
          <a:p>
            <a:pPr algn="just"/>
            <a:r>
              <a:rPr lang="en-US" smtClean="0"/>
              <a:t>These systems were mainframe computer-based programs.</a:t>
            </a:r>
          </a:p>
          <a:p>
            <a:pPr algn="just"/>
            <a:r>
              <a:rPr lang="en-US" smtClean="0"/>
              <a:t>The purpose was to package a company’s data and to provide sales performance or market research statistics for decision makers, such as marketing directors, chief executive officer, who were not necessarily well acquainted with computers.</a:t>
            </a:r>
            <a:endParaRPr lang="en-US"/>
          </a:p>
        </p:txBody>
      </p:sp>
    </p:spTree>
    <p:extLst>
      <p:ext uri="{BB962C8B-B14F-4D97-AF65-F5344CB8AC3E}">
        <p14:creationId xmlns:p14="http://schemas.microsoft.com/office/powerpoint/2010/main" val="22517212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TRANSACTION PROCESSING SYSTEM (TPS)</a:t>
            </a:r>
            <a:endParaRPr lang="en-US"/>
          </a:p>
        </p:txBody>
      </p:sp>
      <p:sp>
        <p:nvSpPr>
          <p:cNvPr id="3" name="Content Placeholder 2"/>
          <p:cNvSpPr>
            <a:spLocks noGrp="1"/>
          </p:cNvSpPr>
          <p:nvPr>
            <p:ph idx="1"/>
          </p:nvPr>
        </p:nvSpPr>
        <p:spPr/>
        <p:txBody>
          <a:bodyPr/>
          <a:lstStyle/>
          <a:p>
            <a:pPr algn="just"/>
            <a:r>
              <a:rPr lang="en-US" smtClean="0"/>
              <a:t>A transaction is an exchange between two parties that is recorded and stored in a computer system. </a:t>
            </a:r>
          </a:p>
          <a:p>
            <a:pPr algn="just"/>
            <a:r>
              <a:rPr lang="en-US" smtClean="0"/>
              <a:t>A transaction processing system is an information system that provide a way to collect, process, store, display, modify or cancel transaction. </a:t>
            </a:r>
          </a:p>
          <a:p>
            <a:pPr algn="just"/>
            <a:r>
              <a:rPr lang="en-US" smtClean="0"/>
              <a:t>Data collected by TPS stored in database. </a:t>
            </a:r>
          </a:p>
          <a:p>
            <a:pPr algn="just"/>
            <a:r>
              <a:rPr lang="en-US" smtClean="0"/>
              <a:t>Example: </a:t>
            </a:r>
          </a:p>
          <a:p>
            <a:pPr lvl="1" algn="just"/>
            <a:r>
              <a:rPr lang="en-US" smtClean="0"/>
              <a:t>The process of buying and selling a product </a:t>
            </a:r>
          </a:p>
          <a:p>
            <a:pPr lvl="1" algn="just"/>
            <a:r>
              <a:rPr lang="en-US" smtClean="0"/>
              <a:t>The process of withdrawing cash from an ATM.</a:t>
            </a:r>
            <a:endParaRPr lang="en-US"/>
          </a:p>
        </p:txBody>
      </p:sp>
    </p:spTree>
    <p:extLst>
      <p:ext uri="{BB962C8B-B14F-4D97-AF65-F5344CB8AC3E}">
        <p14:creationId xmlns:p14="http://schemas.microsoft.com/office/powerpoint/2010/main" val="18107324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Office Automation System (OAS)</a:t>
            </a:r>
            <a:endParaRPr lang="en-US"/>
          </a:p>
        </p:txBody>
      </p:sp>
      <p:sp>
        <p:nvSpPr>
          <p:cNvPr id="3" name="Content Placeholder 2"/>
          <p:cNvSpPr>
            <a:spLocks noGrp="1"/>
          </p:cNvSpPr>
          <p:nvPr>
            <p:ph idx="1"/>
          </p:nvPr>
        </p:nvSpPr>
        <p:spPr/>
        <p:txBody>
          <a:bodyPr/>
          <a:lstStyle/>
          <a:p>
            <a:pPr algn="just"/>
            <a:r>
              <a:rPr lang="en-US" smtClean="0"/>
              <a:t>Office Automation Systems are among the newest and most rapidly expanding computer based information systems. </a:t>
            </a:r>
          </a:p>
          <a:p>
            <a:pPr algn="just"/>
            <a:r>
              <a:rPr lang="en-US" smtClean="0"/>
              <a:t>They are being developed with the hope and expectation that they will increase the efficiency and productivity of office workers, typists, secretaries, administrative assistants, staff professionals, managers and others. </a:t>
            </a:r>
          </a:p>
          <a:p>
            <a:pPr algn="just"/>
            <a:r>
              <a:rPr lang="en-US" smtClean="0"/>
              <a:t>Examples: Introducing new products, starting a company wide cost control program, etc.</a:t>
            </a:r>
            <a:endParaRPr lang="en-US"/>
          </a:p>
        </p:txBody>
      </p:sp>
    </p:spTree>
    <p:extLst>
      <p:ext uri="{BB962C8B-B14F-4D97-AF65-F5344CB8AC3E}">
        <p14:creationId xmlns:p14="http://schemas.microsoft.com/office/powerpoint/2010/main" val="3811424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ACCOUNTING INFORMATION SYSTEMS (AIS)</a:t>
            </a:r>
            <a:endParaRPr lang="en-US"/>
          </a:p>
        </p:txBody>
      </p:sp>
      <p:sp>
        <p:nvSpPr>
          <p:cNvPr id="3" name="Content Placeholder 2"/>
          <p:cNvSpPr>
            <a:spLocks noGrp="1"/>
          </p:cNvSpPr>
          <p:nvPr>
            <p:ph idx="1"/>
          </p:nvPr>
        </p:nvSpPr>
        <p:spPr/>
        <p:txBody>
          <a:bodyPr/>
          <a:lstStyle/>
          <a:p>
            <a:pPr algn="just"/>
            <a:r>
              <a:rPr lang="en-US" smtClean="0"/>
              <a:t>The collection, storage and processing of financial and accounting data that is used by decision makers. </a:t>
            </a:r>
          </a:p>
          <a:p>
            <a:pPr algn="just"/>
            <a:r>
              <a:rPr lang="en-US" smtClean="0"/>
              <a:t>An accounting information system is generally a computer-based method for tracking accounting activity in conjunction with information technology resources. </a:t>
            </a:r>
          </a:p>
          <a:p>
            <a:pPr algn="just"/>
            <a:r>
              <a:rPr lang="en-US" smtClean="0"/>
              <a:t>The resulting statistical reports can be used internally by management or externally by other interested parties including investors, creditors and tax authorities.</a:t>
            </a:r>
            <a:endParaRPr lang="en-US"/>
          </a:p>
        </p:txBody>
      </p:sp>
    </p:spTree>
    <p:extLst>
      <p:ext uri="{BB962C8B-B14F-4D97-AF65-F5344CB8AC3E}">
        <p14:creationId xmlns:p14="http://schemas.microsoft.com/office/powerpoint/2010/main" val="39332965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AIS</a:t>
            </a:r>
            <a:endParaRPr lang="en-US"/>
          </a:p>
        </p:txBody>
      </p:sp>
      <p:sp>
        <p:nvSpPr>
          <p:cNvPr id="3" name="Content Placeholder 2"/>
          <p:cNvSpPr>
            <a:spLocks noGrp="1"/>
          </p:cNvSpPr>
          <p:nvPr>
            <p:ph idx="1"/>
          </p:nvPr>
        </p:nvSpPr>
        <p:spPr/>
        <p:txBody>
          <a:bodyPr>
            <a:normAutofit/>
          </a:bodyPr>
          <a:lstStyle/>
          <a:p>
            <a:r>
              <a:rPr lang="en-US" sz="2200" smtClean="0"/>
              <a:t>The main task of this information system are: </a:t>
            </a:r>
          </a:p>
          <a:p>
            <a:pPr lvl="1"/>
            <a:r>
              <a:rPr lang="en-US" sz="2200" smtClean="0"/>
              <a:t>Data collection </a:t>
            </a:r>
          </a:p>
          <a:p>
            <a:pPr lvl="1"/>
            <a:r>
              <a:rPr lang="en-US" sz="2200" smtClean="0"/>
              <a:t>Manipulation of data </a:t>
            </a:r>
          </a:p>
          <a:p>
            <a:pPr lvl="1"/>
            <a:r>
              <a:rPr lang="en-US" sz="2200" smtClean="0"/>
              <a:t>Data storage </a:t>
            </a:r>
          </a:p>
          <a:p>
            <a:pPr lvl="1"/>
            <a:r>
              <a:rPr lang="en-US" sz="2200" smtClean="0"/>
              <a:t>Provide documents</a:t>
            </a:r>
            <a:endParaRPr lang="en-US" sz="2200"/>
          </a:p>
        </p:txBody>
      </p:sp>
    </p:spTree>
    <p:extLst>
      <p:ext uri="{BB962C8B-B14F-4D97-AF65-F5344CB8AC3E}">
        <p14:creationId xmlns:p14="http://schemas.microsoft.com/office/powerpoint/2010/main" val="2228973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5467"/>
            <a:ext cx="7886700" cy="1325563"/>
          </a:xfrm>
        </p:spPr>
        <p:txBody>
          <a:bodyPr/>
          <a:lstStyle/>
          <a:p>
            <a:r>
              <a:rPr lang="en-US" dirty="0" smtClean="0"/>
              <a:t>Data</a:t>
            </a:r>
            <a:endParaRPr lang="en-US" dirty="0"/>
          </a:p>
        </p:txBody>
      </p:sp>
      <p:sp>
        <p:nvSpPr>
          <p:cNvPr id="3" name="Content Placeholder 2"/>
          <p:cNvSpPr>
            <a:spLocks noGrp="1"/>
          </p:cNvSpPr>
          <p:nvPr>
            <p:ph idx="1"/>
          </p:nvPr>
        </p:nvSpPr>
        <p:spPr/>
        <p:txBody>
          <a:bodyPr/>
          <a:lstStyle/>
          <a:p>
            <a:pPr algn="just"/>
            <a:r>
              <a:rPr lang="en-US" dirty="0" smtClean="0"/>
              <a:t>Data is a collection of raw, facts and figures.</a:t>
            </a:r>
          </a:p>
          <a:p>
            <a:pPr algn="just"/>
            <a:r>
              <a:rPr lang="en-US" dirty="0" smtClean="0"/>
              <a:t>The word raw means that the facts have not yet been processed. </a:t>
            </a:r>
            <a:endParaRPr lang="en-US" dirty="0"/>
          </a:p>
          <a:p>
            <a:pPr algn="just"/>
            <a:r>
              <a:rPr lang="en-US" dirty="0" smtClean="0"/>
              <a:t>It may be consist of numbers, characters, symbols or picture. </a:t>
            </a:r>
          </a:p>
          <a:p>
            <a:pPr algn="just"/>
            <a:r>
              <a:rPr lang="en-US" dirty="0" smtClean="0"/>
              <a:t>EXAMPLE: Student fill an admission form when they get admission in college or university. The form consist of raw facts (student’s name, father name, address etc.) The purpose of collecting this data is to maintain records of the students during study period.</a:t>
            </a:r>
            <a:endParaRPr lang="en-US" dirty="0"/>
          </a:p>
        </p:txBody>
      </p:sp>
    </p:spTree>
    <p:extLst>
      <p:ext uri="{BB962C8B-B14F-4D97-AF65-F5344CB8AC3E}">
        <p14:creationId xmlns:p14="http://schemas.microsoft.com/office/powerpoint/2010/main" val="3559819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a:t>
            </a:r>
            <a:endParaRPr lang="en-US" dirty="0"/>
          </a:p>
        </p:txBody>
      </p:sp>
      <p:sp>
        <p:nvSpPr>
          <p:cNvPr id="3" name="Content Placeholder 2"/>
          <p:cNvSpPr>
            <a:spLocks noGrp="1"/>
          </p:cNvSpPr>
          <p:nvPr>
            <p:ph idx="1"/>
          </p:nvPr>
        </p:nvSpPr>
        <p:spPr/>
        <p:txBody>
          <a:bodyPr/>
          <a:lstStyle/>
          <a:p>
            <a:pPr algn="just"/>
            <a:r>
              <a:rPr lang="en-US" dirty="0" smtClean="0"/>
              <a:t>Processed data is called information. </a:t>
            </a:r>
          </a:p>
          <a:p>
            <a:pPr algn="just"/>
            <a:r>
              <a:rPr lang="en-US" dirty="0" smtClean="0"/>
              <a:t>When raw facts and figures are processed and arranged in some order then they become information. </a:t>
            </a:r>
          </a:p>
          <a:p>
            <a:pPr algn="just"/>
            <a:r>
              <a:rPr lang="en-US" dirty="0" smtClean="0"/>
              <a:t>Information is useful in decision making. </a:t>
            </a:r>
          </a:p>
          <a:p>
            <a:pPr algn="just"/>
            <a:r>
              <a:rPr lang="en-US" dirty="0" smtClean="0"/>
              <a:t>Actually we process data to convert it into information. </a:t>
            </a:r>
          </a:p>
          <a:p>
            <a:pPr algn="just"/>
            <a:r>
              <a:rPr lang="en-US" dirty="0" smtClean="0"/>
              <a:t>It is more meaningful than data. </a:t>
            </a:r>
          </a:p>
          <a:p>
            <a:pPr algn="just"/>
            <a:r>
              <a:rPr lang="en-US" dirty="0" smtClean="0"/>
              <a:t>EXAMPLE: If we want to know about the student who is outside from the Lahore then can be found by some processing and this processed data is information.</a:t>
            </a:r>
            <a:endParaRPr lang="en-US" dirty="0"/>
          </a:p>
        </p:txBody>
      </p:sp>
    </p:spTree>
    <p:extLst>
      <p:ext uri="{BB962C8B-B14F-4D97-AF65-F5344CB8AC3E}">
        <p14:creationId xmlns:p14="http://schemas.microsoft.com/office/powerpoint/2010/main" val="1456159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a:t>
            </a:r>
            <a:endParaRPr lang="en-US" dirty="0"/>
          </a:p>
        </p:txBody>
      </p:sp>
      <p:sp>
        <p:nvSpPr>
          <p:cNvPr id="3" name="Content Placeholder 2"/>
          <p:cNvSpPr>
            <a:spLocks noGrp="1"/>
          </p:cNvSpPr>
          <p:nvPr>
            <p:ph idx="1"/>
          </p:nvPr>
        </p:nvSpPr>
        <p:spPr/>
        <p:txBody>
          <a:bodyPr/>
          <a:lstStyle/>
          <a:p>
            <a:pPr algn="just"/>
            <a:r>
              <a:rPr lang="en-US" dirty="0" smtClean="0"/>
              <a:t>System is a set of elements or components that interact with one another to achieve a common goal. </a:t>
            </a:r>
          </a:p>
          <a:p>
            <a:pPr algn="just"/>
            <a:r>
              <a:rPr lang="en-US" dirty="0" smtClean="0"/>
              <a:t>Systems are entities, both abstract and concrete, which consists of several interrelated components to each other: </a:t>
            </a:r>
          </a:p>
          <a:p>
            <a:pPr lvl="1" algn="just"/>
            <a:r>
              <a:rPr lang="en-US" dirty="0" smtClean="0"/>
              <a:t>Input (commands you enter from the keyboard to data from another computer or device) </a:t>
            </a:r>
          </a:p>
          <a:p>
            <a:pPr lvl="1" algn="just"/>
            <a:r>
              <a:rPr lang="en-US" dirty="0" smtClean="0"/>
              <a:t>Processing (Movement of data or material towards a known goal or end result) </a:t>
            </a:r>
          </a:p>
          <a:p>
            <a:pPr lvl="1" algn="just"/>
            <a:r>
              <a:rPr lang="en-US" dirty="0"/>
              <a:t>O</a:t>
            </a:r>
            <a:r>
              <a:rPr lang="en-US" dirty="0" smtClean="0"/>
              <a:t>utput(A result produced by a computer ) </a:t>
            </a:r>
          </a:p>
          <a:p>
            <a:pPr lvl="1" algn="just"/>
            <a:r>
              <a:rPr lang="en-US" dirty="0" smtClean="0"/>
              <a:t>EXAMPLES: </a:t>
            </a:r>
          </a:p>
          <a:p>
            <a:pPr lvl="1" algn="just"/>
            <a:r>
              <a:rPr lang="en-US" dirty="0" smtClean="0"/>
              <a:t> An examination system</a:t>
            </a:r>
          </a:p>
          <a:p>
            <a:pPr lvl="1" algn="just"/>
            <a:r>
              <a:rPr lang="en-US" dirty="0" smtClean="0"/>
              <a:t>A billing system</a:t>
            </a:r>
            <a:endParaRPr lang="en-US" dirty="0"/>
          </a:p>
        </p:txBody>
      </p:sp>
    </p:spTree>
    <p:extLst>
      <p:ext uri="{BB962C8B-B14F-4D97-AF65-F5344CB8AC3E}">
        <p14:creationId xmlns:p14="http://schemas.microsoft.com/office/powerpoint/2010/main" val="3765324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System</a:t>
            </a:r>
            <a:endParaRPr lang="en-US" dirty="0"/>
          </a:p>
        </p:txBody>
      </p:sp>
      <p:sp>
        <p:nvSpPr>
          <p:cNvPr id="3" name="Content Placeholder 2"/>
          <p:cNvSpPr>
            <a:spLocks noGrp="1"/>
          </p:cNvSpPr>
          <p:nvPr>
            <p:ph idx="1"/>
          </p:nvPr>
        </p:nvSpPr>
        <p:spPr/>
        <p:txBody>
          <a:bodyPr/>
          <a:lstStyle/>
          <a:p>
            <a:pPr algn="just"/>
            <a:r>
              <a:rPr lang="en-US" dirty="0" smtClean="0"/>
              <a:t>It is an integrated set of components for collecting, storing, and processing data and for delivering information, knowledge, and digital products. </a:t>
            </a:r>
          </a:p>
          <a:p>
            <a:pPr algn="just"/>
            <a:r>
              <a:rPr lang="en-US" dirty="0" smtClean="0"/>
              <a:t>Business firms and other organizations rely on information systems to carry out and manage their operations, interact with their customers and suppliers, and compete in the marketplace. </a:t>
            </a:r>
          </a:p>
          <a:p>
            <a:pPr algn="just"/>
            <a:r>
              <a:rPr lang="en-US" dirty="0" smtClean="0"/>
              <a:t>Functions of information system: </a:t>
            </a:r>
          </a:p>
          <a:p>
            <a:pPr algn="just"/>
            <a:r>
              <a:rPr lang="en-US" dirty="0" smtClean="0"/>
              <a:t>Input : Facts or data from outside the system </a:t>
            </a:r>
          </a:p>
          <a:p>
            <a:pPr algn="just"/>
            <a:r>
              <a:rPr lang="en-US" dirty="0" smtClean="0"/>
              <a:t>Processing : Transform the data to information </a:t>
            </a:r>
          </a:p>
          <a:p>
            <a:pPr algn="just"/>
            <a:r>
              <a:rPr lang="en-US" dirty="0" smtClean="0"/>
              <a:t>Output : Information that need to be used outside the system </a:t>
            </a:r>
          </a:p>
          <a:p>
            <a:pPr algn="just"/>
            <a:r>
              <a:rPr lang="en-US" dirty="0" smtClean="0"/>
              <a:t>Storage : A place to store data for future reference</a:t>
            </a:r>
            <a:endParaRPr lang="en-US" dirty="0"/>
          </a:p>
        </p:txBody>
      </p:sp>
    </p:spTree>
    <p:extLst>
      <p:ext uri="{BB962C8B-B14F-4D97-AF65-F5344CB8AC3E}">
        <p14:creationId xmlns:p14="http://schemas.microsoft.com/office/powerpoint/2010/main" val="1092586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CBIS</a:t>
            </a:r>
            <a:endParaRPr lang="en-US" dirty="0"/>
          </a:p>
        </p:txBody>
      </p:sp>
      <p:sp>
        <p:nvSpPr>
          <p:cNvPr id="3" name="Content Placeholder 2"/>
          <p:cNvSpPr>
            <a:spLocks noGrp="1"/>
          </p:cNvSpPr>
          <p:nvPr>
            <p:ph idx="1"/>
          </p:nvPr>
        </p:nvSpPr>
        <p:spPr/>
        <p:txBody>
          <a:bodyPr/>
          <a:lstStyle/>
          <a:p>
            <a:pPr algn="just"/>
            <a:r>
              <a:rPr lang="en-US" dirty="0" smtClean="0"/>
              <a:t>In Information Systems' computer-based "means that the computer plays an important role in an information system. </a:t>
            </a:r>
          </a:p>
          <a:p>
            <a:pPr algn="just"/>
            <a:r>
              <a:rPr lang="en-US" dirty="0" smtClean="0"/>
              <a:t>A computer based information system, or CBIS, uses computers to collect, process, store, analyze and distribute information for a specific purpose, such as meeting a business objective.</a:t>
            </a:r>
            <a:endParaRPr lang="en-US" dirty="0"/>
          </a:p>
        </p:txBody>
      </p:sp>
    </p:spTree>
    <p:extLst>
      <p:ext uri="{BB962C8B-B14F-4D97-AF65-F5344CB8AC3E}">
        <p14:creationId xmlns:p14="http://schemas.microsoft.com/office/powerpoint/2010/main" val="3618533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CBIS</a:t>
            </a:r>
            <a:endParaRPr lang="en-US" dirty="0"/>
          </a:p>
        </p:txBody>
      </p:sp>
      <p:sp>
        <p:nvSpPr>
          <p:cNvPr id="3" name="Content Placeholder 2"/>
          <p:cNvSpPr>
            <a:spLocks noGrp="1"/>
          </p:cNvSpPr>
          <p:nvPr>
            <p:ph idx="1"/>
          </p:nvPr>
        </p:nvSpPr>
        <p:spPr/>
        <p:txBody>
          <a:bodyPr/>
          <a:lstStyle/>
          <a:p>
            <a:pPr algn="just"/>
            <a:r>
              <a:rPr lang="en-US" dirty="0" smtClean="0"/>
              <a:t>Computer Based Information System (CBIS) is an information system in which the computer plays a major role. </a:t>
            </a:r>
          </a:p>
          <a:p>
            <a:pPr algn="just"/>
            <a:r>
              <a:rPr lang="en-US" dirty="0" smtClean="0"/>
              <a:t>Such a system consists of the following elements: </a:t>
            </a:r>
          </a:p>
          <a:p>
            <a:pPr lvl="1" algn="just"/>
            <a:r>
              <a:rPr lang="en-US" dirty="0" smtClean="0"/>
              <a:t>Hardware</a:t>
            </a:r>
          </a:p>
          <a:p>
            <a:pPr lvl="1" algn="just"/>
            <a:r>
              <a:rPr lang="en-US" dirty="0" smtClean="0"/>
              <a:t>Software </a:t>
            </a:r>
          </a:p>
          <a:p>
            <a:pPr lvl="1" algn="just"/>
            <a:r>
              <a:rPr lang="en-US" dirty="0" smtClean="0"/>
              <a:t>Data </a:t>
            </a:r>
          </a:p>
          <a:p>
            <a:pPr lvl="1" algn="just"/>
            <a:r>
              <a:rPr lang="en-US" dirty="0" smtClean="0"/>
              <a:t>Procedure </a:t>
            </a:r>
          </a:p>
          <a:p>
            <a:pPr lvl="1" algn="just"/>
            <a:r>
              <a:rPr lang="en-US" dirty="0" smtClean="0"/>
              <a:t>People</a:t>
            </a:r>
            <a:endParaRPr lang="en-US" dirty="0"/>
          </a:p>
        </p:txBody>
      </p:sp>
    </p:spTree>
    <p:extLst>
      <p:ext uri="{BB962C8B-B14F-4D97-AF65-F5344CB8AC3E}">
        <p14:creationId xmlns:p14="http://schemas.microsoft.com/office/powerpoint/2010/main" val="3758556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3" descr="Fig01-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82386"/>
            <a:ext cx="8839200" cy="62711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2592654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9975</TotalTime>
  <Words>1568</Words>
  <Application>Microsoft Office PowerPoint</Application>
  <PresentationFormat>On-screen Show (4:3)</PresentationFormat>
  <Paragraphs>147</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 Computer Based Information Systems (CBIS)</vt:lpstr>
      <vt:lpstr>Introduction</vt:lpstr>
      <vt:lpstr>Data</vt:lpstr>
      <vt:lpstr>Information</vt:lpstr>
      <vt:lpstr>System</vt:lpstr>
      <vt:lpstr>Information System</vt:lpstr>
      <vt:lpstr>CBIS</vt:lpstr>
      <vt:lpstr>Elements of CBIS</vt:lpstr>
      <vt:lpstr>PowerPoint Presentation</vt:lpstr>
      <vt:lpstr>Elements of CBIS</vt:lpstr>
      <vt:lpstr>Elements of CBIS</vt:lpstr>
      <vt:lpstr>Elements of CBIS</vt:lpstr>
      <vt:lpstr>Elements of CBIS</vt:lpstr>
      <vt:lpstr>Elements of CBIS</vt:lpstr>
      <vt:lpstr>TELECOMMUNICATIONS </vt:lpstr>
      <vt:lpstr>Types of Computer Based Information Systems</vt:lpstr>
      <vt:lpstr>Expert System</vt:lpstr>
      <vt:lpstr>Management Support System</vt:lpstr>
      <vt:lpstr>MANAGEMENT INFORMATION SYSTEM</vt:lpstr>
      <vt:lpstr>PowerPoint Presentation</vt:lpstr>
      <vt:lpstr>DECISION SUPPORT SYSTEM</vt:lpstr>
      <vt:lpstr>PowerPoint Presentation</vt:lpstr>
      <vt:lpstr>Executive support system</vt:lpstr>
      <vt:lpstr>TRANSACTION PROCESSING SYSTEM (TPS)</vt:lpstr>
      <vt:lpstr>Office Automation System (OAS)</vt:lpstr>
      <vt:lpstr>ACCOUNTING INFORMATION SYSTEMS (AIS)</vt:lpstr>
      <vt:lpstr>AIS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Based Information Systems (CBIS)</dc:title>
  <dc:creator>Komal Junaid</dc:creator>
  <cp:lastModifiedBy>Komal Junaid</cp:lastModifiedBy>
  <cp:revision>9</cp:revision>
  <dcterms:created xsi:type="dcterms:W3CDTF">2019-10-10T05:29:33Z</dcterms:created>
  <dcterms:modified xsi:type="dcterms:W3CDTF">2019-10-17T03:45:29Z</dcterms:modified>
</cp:coreProperties>
</file>